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7" d="100"/>
          <a:sy n="87" d="100"/>
        </p:scale>
        <p:origin x="2676" y="10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401478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49441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174509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449C80-679F-2E48-BC98-FB000DF14B58}"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428453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49C80-679F-2E48-BC98-FB000DF14B58}"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140160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449C80-679F-2E48-BC98-FB000DF14B58}"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69904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449C80-679F-2E48-BC98-FB000DF14B58}"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98087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449C80-679F-2E48-BC98-FB000DF14B58}"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5006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49C80-679F-2E48-BC98-FB000DF14B58}"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315107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49C80-679F-2E48-BC98-FB000DF14B58}"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114543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49C80-679F-2E48-BC98-FB000DF14B58}"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A6318-40DC-8E4A-AC4F-99856CF7A1C9}" type="slidenum">
              <a:rPr lang="en-US" smtClean="0"/>
              <a:t>‹#›</a:t>
            </a:fld>
            <a:endParaRPr lang="en-US"/>
          </a:p>
        </p:txBody>
      </p:sp>
    </p:spTree>
    <p:extLst>
      <p:ext uri="{BB962C8B-B14F-4D97-AF65-F5344CB8AC3E}">
        <p14:creationId xmlns:p14="http://schemas.microsoft.com/office/powerpoint/2010/main" val="87593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C449C80-679F-2E48-BC98-FB000DF14B58}" type="datetimeFigureOut">
              <a:rPr lang="en-US" smtClean="0"/>
              <a:t>2/5/2016</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BF2A6318-40DC-8E4A-AC4F-99856CF7A1C9}" type="slidenum">
              <a:rPr lang="en-US" smtClean="0"/>
              <a:t>‹#›</a:t>
            </a:fld>
            <a:endParaRPr lang="en-US"/>
          </a:p>
        </p:txBody>
      </p:sp>
    </p:spTree>
    <p:extLst>
      <p:ext uri="{BB962C8B-B14F-4D97-AF65-F5344CB8AC3E}">
        <p14:creationId xmlns:p14="http://schemas.microsoft.com/office/powerpoint/2010/main" val="316768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0438" cy="10058400"/>
          </a:xfrm>
          <a:prstGeom prst="rect">
            <a:avLst/>
          </a:prstGeom>
        </p:spPr>
      </p:pic>
      <p:sp>
        <p:nvSpPr>
          <p:cNvPr id="5" name="TextBox 4"/>
          <p:cNvSpPr txBox="1"/>
          <p:nvPr/>
        </p:nvSpPr>
        <p:spPr>
          <a:xfrm>
            <a:off x="588633" y="465469"/>
            <a:ext cx="2840367" cy="1077218"/>
          </a:xfrm>
          <a:prstGeom prst="rect">
            <a:avLst/>
          </a:prstGeom>
          <a:noFill/>
        </p:spPr>
        <p:txBody>
          <a:bodyPr wrap="square" rtlCol="0">
            <a:spAutoFit/>
          </a:bodyPr>
          <a:lstStyle/>
          <a:p>
            <a:pPr algn="ctr"/>
            <a:r>
              <a:rPr lang="en-US" sz="3200" dirty="0" smtClean="0">
                <a:solidFill>
                  <a:srgbClr val="00B0F0"/>
                </a:solidFill>
                <a:latin typeface="Calibri Light" panose="020F0302020204030204" pitchFamily="34" charset="0"/>
              </a:rPr>
              <a:t>Massey News</a:t>
            </a:r>
          </a:p>
          <a:p>
            <a:pPr algn="ctr"/>
            <a:r>
              <a:rPr lang="en-US" sz="3200" dirty="0" smtClean="0">
                <a:solidFill>
                  <a:srgbClr val="00B0F0"/>
                </a:solidFill>
                <a:latin typeface="Calibri Light" panose="020F0302020204030204" pitchFamily="34" charset="0"/>
              </a:rPr>
              <a:t>Term 1, Week 1</a:t>
            </a:r>
            <a:endParaRPr lang="en-US" sz="3200" dirty="0">
              <a:solidFill>
                <a:srgbClr val="00B0F0"/>
              </a:solidFill>
              <a:latin typeface="Calibri Light" panose="020F0302020204030204" pitchFamily="34" charset="0"/>
            </a:endParaRPr>
          </a:p>
        </p:txBody>
      </p:sp>
      <p:sp>
        <p:nvSpPr>
          <p:cNvPr id="6" name="TextBox 5"/>
          <p:cNvSpPr txBox="1"/>
          <p:nvPr/>
        </p:nvSpPr>
        <p:spPr>
          <a:xfrm>
            <a:off x="245732" y="2426566"/>
            <a:ext cx="3528130" cy="4308872"/>
          </a:xfrm>
          <a:prstGeom prst="rect">
            <a:avLst/>
          </a:prstGeom>
          <a:noFill/>
        </p:spPr>
        <p:txBody>
          <a:bodyPr wrap="square" rtlCol="0">
            <a:spAutoFit/>
          </a:bodyPr>
          <a:lstStyle/>
          <a:p>
            <a:pPr algn="ctr"/>
            <a:r>
              <a:rPr lang="en-US" sz="1600" b="1" u="sng" dirty="0" smtClean="0">
                <a:solidFill>
                  <a:schemeClr val="accent6">
                    <a:lumMod val="75000"/>
                  </a:schemeClr>
                </a:solidFill>
                <a:latin typeface="+mj-lt"/>
              </a:rPr>
              <a:t>Welcome to Year 1 Massey!</a:t>
            </a:r>
          </a:p>
          <a:p>
            <a:r>
              <a:rPr lang="en-US" sz="1200" dirty="0" smtClean="0">
                <a:latin typeface="+mj-lt"/>
              </a:rPr>
              <a:t>I hope you had a lovely holiday and are ready for a busy year. I have been working hard to plan an exciting year of learning and look forward to getting to know you and your child. </a:t>
            </a:r>
          </a:p>
          <a:p>
            <a:endParaRPr lang="en-US" sz="1200" dirty="0" smtClean="0">
              <a:latin typeface="+mj-lt"/>
            </a:endParaRPr>
          </a:p>
          <a:p>
            <a:r>
              <a:rPr lang="en-US" sz="1200" dirty="0" smtClean="0">
                <a:latin typeface="+mj-lt"/>
              </a:rPr>
              <a:t>Thank you this morning for making the transition easy for your child. Everything ran smoothly, with minimal stress on you and your child. We </a:t>
            </a:r>
            <a:r>
              <a:rPr lang="en-US" sz="1200" dirty="0" err="1" smtClean="0">
                <a:latin typeface="+mj-lt"/>
              </a:rPr>
              <a:t>organised</a:t>
            </a:r>
            <a:r>
              <a:rPr lang="en-US" sz="1200" dirty="0" smtClean="0">
                <a:latin typeface="+mj-lt"/>
              </a:rPr>
              <a:t> books and stationery throughout the day, without the rush. </a:t>
            </a:r>
          </a:p>
          <a:p>
            <a:endParaRPr lang="en-US" sz="1200" dirty="0" smtClean="0">
              <a:latin typeface="+mj-lt"/>
            </a:endParaRPr>
          </a:p>
          <a:p>
            <a:r>
              <a:rPr lang="en-US" sz="1200" dirty="0" smtClean="0">
                <a:latin typeface="+mj-lt"/>
              </a:rPr>
              <a:t>Can I stress that students arrive before the bell which rings at 8.45. Lessons begin at 8.50 and students need to be ready, signed in, focused and on the carpet before then. My door opens at 8.35 – 8.40 each day.</a:t>
            </a:r>
          </a:p>
          <a:p>
            <a:endParaRPr lang="en-US" sz="1200" dirty="0">
              <a:latin typeface="+mj-lt"/>
            </a:endParaRPr>
          </a:p>
          <a:p>
            <a:r>
              <a:rPr lang="en-US" sz="1200" dirty="0" smtClean="0">
                <a:latin typeface="+mj-lt"/>
              </a:rPr>
              <a:t>             Parents, please leave quickly and in an </a:t>
            </a:r>
          </a:p>
          <a:p>
            <a:r>
              <a:rPr lang="en-US" sz="1200" dirty="0">
                <a:latin typeface="+mj-lt"/>
              </a:rPr>
              <a:t> </a:t>
            </a:r>
            <a:r>
              <a:rPr lang="en-US" sz="1200" dirty="0" smtClean="0">
                <a:latin typeface="+mj-lt"/>
              </a:rPr>
              <a:t>                orderly fashion as it can make the </a:t>
            </a:r>
          </a:p>
          <a:p>
            <a:r>
              <a:rPr lang="en-US" sz="1200" dirty="0">
                <a:latin typeface="+mj-lt"/>
              </a:rPr>
              <a:t> </a:t>
            </a:r>
            <a:r>
              <a:rPr lang="en-US" sz="1200" dirty="0" smtClean="0">
                <a:latin typeface="+mj-lt"/>
              </a:rPr>
              <a:t>                      transition hard for some students.</a:t>
            </a:r>
          </a:p>
          <a:p>
            <a:pPr>
              <a:lnSpc>
                <a:spcPct val="150000"/>
              </a:lnSpc>
            </a:pPr>
            <a:endParaRPr lang="en-US" sz="1200" dirty="0">
              <a:latin typeface="+mj-lt"/>
            </a:endParaRPr>
          </a:p>
          <a:p>
            <a:endParaRPr lang="en-US" sz="1200" dirty="0" smtClean="0">
              <a:latin typeface="+mj-lt"/>
            </a:endParaRPr>
          </a:p>
          <a:p>
            <a:endParaRPr lang="en-US" sz="1200" dirty="0">
              <a:latin typeface="+mj-lt"/>
            </a:endParaRPr>
          </a:p>
        </p:txBody>
      </p:sp>
      <p:sp>
        <p:nvSpPr>
          <p:cNvPr id="7" name="TextBox 6"/>
          <p:cNvSpPr txBox="1"/>
          <p:nvPr/>
        </p:nvSpPr>
        <p:spPr>
          <a:xfrm>
            <a:off x="4162425" y="4844534"/>
            <a:ext cx="3219450" cy="2031325"/>
          </a:xfrm>
          <a:prstGeom prst="rect">
            <a:avLst/>
          </a:prstGeom>
          <a:noFill/>
        </p:spPr>
        <p:txBody>
          <a:bodyPr wrap="square" rtlCol="0">
            <a:spAutoFit/>
          </a:bodyPr>
          <a:lstStyle/>
          <a:p>
            <a:r>
              <a:rPr lang="en-US" b="1" dirty="0" smtClean="0">
                <a:solidFill>
                  <a:srgbClr val="00B0F0"/>
                </a:solidFill>
              </a:rPr>
              <a:t>               </a:t>
            </a:r>
            <a:r>
              <a:rPr lang="en-US" b="1" u="sng" dirty="0" smtClean="0">
                <a:solidFill>
                  <a:srgbClr val="00B0F0"/>
                </a:solidFill>
              </a:rPr>
              <a:t>Our Website</a:t>
            </a:r>
          </a:p>
          <a:p>
            <a:r>
              <a:rPr lang="en-US" sz="1200" dirty="0" smtClean="0">
                <a:latin typeface="+mj-lt"/>
              </a:rPr>
              <a:t>I have also created a website which will be updated periodically with all the newsletters, spelling words, show and tell lists, educational links, timetables and contact details. </a:t>
            </a:r>
          </a:p>
          <a:p>
            <a:endParaRPr lang="en-US" sz="1200" dirty="0">
              <a:latin typeface="+mj-lt"/>
            </a:endParaRPr>
          </a:p>
          <a:p>
            <a:r>
              <a:rPr lang="en-US" sz="1200" dirty="0" smtClean="0">
                <a:latin typeface="+mj-lt"/>
              </a:rPr>
              <a:t>It is also a fantastic resource if you have lost information from newsletters etc. Check it out </a:t>
            </a:r>
            <a:r>
              <a:rPr lang="en-US" sz="1200" dirty="0" smtClean="0">
                <a:latin typeface="+mj-lt"/>
                <a:sym typeface="Wingdings" panose="05000000000000000000" pitchFamily="2" charset="2"/>
              </a:rPr>
              <a:t></a:t>
            </a:r>
            <a:endParaRPr lang="en-US" sz="1200" dirty="0" smtClean="0">
              <a:latin typeface="+mj-lt"/>
            </a:endParaRPr>
          </a:p>
          <a:p>
            <a:endParaRPr lang="en-US" sz="1200" dirty="0" smtClean="0">
              <a:latin typeface="+mj-lt"/>
            </a:endParaRPr>
          </a:p>
          <a:p>
            <a:pPr algn="ctr"/>
            <a:r>
              <a:rPr lang="en-US" sz="1200" dirty="0" smtClean="0">
                <a:latin typeface="+mj-lt"/>
              </a:rPr>
              <a:t>The address is : year1massey.weebly.com</a:t>
            </a:r>
            <a:endParaRPr lang="en-US" sz="1100" dirty="0">
              <a:latin typeface="+mj-lt"/>
            </a:endParaRPr>
          </a:p>
        </p:txBody>
      </p:sp>
      <p:sp>
        <p:nvSpPr>
          <p:cNvPr id="8" name="TextBox 7"/>
          <p:cNvSpPr txBox="1"/>
          <p:nvPr/>
        </p:nvSpPr>
        <p:spPr>
          <a:xfrm>
            <a:off x="4450814" y="559149"/>
            <a:ext cx="2740561" cy="4255011"/>
          </a:xfrm>
          <a:prstGeom prst="rect">
            <a:avLst/>
          </a:prstGeom>
          <a:noFill/>
        </p:spPr>
        <p:txBody>
          <a:bodyPr wrap="square" rtlCol="0">
            <a:spAutoFit/>
          </a:bodyPr>
          <a:lstStyle/>
          <a:p>
            <a:pPr algn="ctr"/>
            <a:r>
              <a:rPr lang="en-US" b="1" u="sng" dirty="0" smtClean="0">
                <a:solidFill>
                  <a:schemeClr val="accent6">
                    <a:lumMod val="75000"/>
                  </a:schemeClr>
                </a:solidFill>
                <a:latin typeface="+mj-lt"/>
              </a:rPr>
              <a:t>Just for your information</a:t>
            </a:r>
          </a:p>
          <a:p>
            <a:r>
              <a:rPr lang="en-US" sz="1300" dirty="0" smtClean="0">
                <a:latin typeface="+mj-lt"/>
              </a:rPr>
              <a:t>Children will rotate seats until I feel the mix is just right. Don’t be alarmed if they tell you  they have been moved!</a:t>
            </a:r>
          </a:p>
          <a:p>
            <a:pPr>
              <a:lnSpc>
                <a:spcPct val="150000"/>
              </a:lnSpc>
            </a:pPr>
            <a:endParaRPr lang="en-US" sz="1300" dirty="0">
              <a:latin typeface="+mj-lt"/>
            </a:endParaRPr>
          </a:p>
          <a:p>
            <a:r>
              <a:rPr lang="en-US" sz="1300" dirty="0">
                <a:sym typeface="Wingdings" panose="05000000000000000000" pitchFamily="2" charset="2"/>
              </a:rPr>
              <a:t>News books stay in the Reader Bag until we need them again. </a:t>
            </a:r>
          </a:p>
          <a:p>
            <a:r>
              <a:rPr lang="en-US" sz="1300" dirty="0">
                <a:sym typeface="Wingdings" panose="05000000000000000000" pitchFamily="2" charset="2"/>
              </a:rPr>
              <a:t>Please transfer notes and dates to your own planners.</a:t>
            </a:r>
          </a:p>
          <a:p>
            <a:endParaRPr lang="en-US" sz="1300" dirty="0" smtClean="0">
              <a:latin typeface="+mj-lt"/>
              <a:sym typeface="Wingdings" panose="05000000000000000000" pitchFamily="2" charset="2"/>
            </a:endParaRPr>
          </a:p>
          <a:p>
            <a:r>
              <a:rPr lang="en-US" sz="1300" dirty="0" smtClean="0">
                <a:latin typeface="+mj-lt"/>
                <a:sym typeface="Wingdings" panose="05000000000000000000" pitchFamily="2" charset="2"/>
              </a:rPr>
              <a:t>Students have a pigeon hole to keep their diaries.</a:t>
            </a:r>
          </a:p>
          <a:p>
            <a:endParaRPr lang="en-US" sz="1200" dirty="0" smtClean="0">
              <a:latin typeface="+mj-lt"/>
            </a:endParaRPr>
          </a:p>
          <a:p>
            <a:r>
              <a:rPr lang="en-US" sz="1200" dirty="0" smtClean="0">
                <a:latin typeface="+mj-lt"/>
              </a:rPr>
              <a:t>Lunches are kept in bags unless the sign is on the door stating to bring them inside due to weather.</a:t>
            </a:r>
            <a:endParaRPr lang="en-US" sz="1200" dirty="0">
              <a:latin typeface="+mj-lt"/>
            </a:endParaRPr>
          </a:p>
          <a:p>
            <a:endParaRPr lang="en-US" sz="1200" dirty="0">
              <a:latin typeface="+mj-lt"/>
            </a:endParaRPr>
          </a:p>
          <a:p>
            <a:endParaRPr lang="en-US" sz="1200" dirty="0" smtClean="0">
              <a:latin typeface="+mj-lt"/>
            </a:endParaRPr>
          </a:p>
          <a:p>
            <a:pPr algn="ctr"/>
            <a:endParaRPr lang="en-US" dirty="0">
              <a:latin typeface="+mj-lt"/>
            </a:endParaRPr>
          </a:p>
        </p:txBody>
      </p:sp>
      <p:sp>
        <p:nvSpPr>
          <p:cNvPr id="9" name="TextBox 8"/>
          <p:cNvSpPr txBox="1"/>
          <p:nvPr/>
        </p:nvSpPr>
        <p:spPr>
          <a:xfrm>
            <a:off x="4343401" y="7215357"/>
            <a:ext cx="2731566" cy="2441694"/>
          </a:xfrm>
          <a:prstGeom prst="rect">
            <a:avLst/>
          </a:prstGeom>
          <a:noFill/>
        </p:spPr>
        <p:txBody>
          <a:bodyPr wrap="square" rtlCol="0">
            <a:spAutoFit/>
          </a:bodyPr>
          <a:lstStyle/>
          <a:p>
            <a:pPr algn="ctr"/>
            <a:r>
              <a:rPr lang="en-US" b="1" u="sng" dirty="0" smtClean="0">
                <a:solidFill>
                  <a:schemeClr val="accent6">
                    <a:lumMod val="75000"/>
                  </a:schemeClr>
                </a:solidFill>
                <a:latin typeface="+mj-lt"/>
              </a:rPr>
              <a:t>Important Dates</a:t>
            </a:r>
          </a:p>
          <a:p>
            <a:pPr algn="ctr"/>
            <a:r>
              <a:rPr lang="en-US" sz="1400" dirty="0" smtClean="0">
                <a:solidFill>
                  <a:schemeClr val="accent6">
                    <a:lumMod val="75000"/>
                  </a:schemeClr>
                </a:solidFill>
                <a:latin typeface="+mj-lt"/>
              </a:rPr>
              <a:t>Parent Information Night – Feb 8th</a:t>
            </a:r>
            <a:endParaRPr lang="en-US" sz="1400" baseline="30000" dirty="0" smtClean="0">
              <a:solidFill>
                <a:schemeClr val="accent6">
                  <a:lumMod val="75000"/>
                </a:schemeClr>
              </a:solidFill>
              <a:latin typeface="+mj-lt"/>
            </a:endParaRPr>
          </a:p>
          <a:p>
            <a:pPr algn="ctr"/>
            <a:r>
              <a:rPr lang="en-US" sz="1400" baseline="30000" dirty="0" smtClean="0">
                <a:latin typeface="+mj-lt"/>
              </a:rPr>
              <a:t> </a:t>
            </a:r>
          </a:p>
          <a:p>
            <a:pPr algn="ctr"/>
            <a:r>
              <a:rPr lang="en-US" sz="1400" baseline="30000" dirty="0" smtClean="0">
                <a:latin typeface="+mj-lt"/>
              </a:rPr>
              <a:t>(I strongly encourage you to attend, as there will be</a:t>
            </a:r>
            <a:r>
              <a:rPr lang="en-US" sz="900" dirty="0" smtClean="0">
                <a:latin typeface="+mj-lt"/>
              </a:rPr>
              <a:t> many important facets of your child’s learning and </a:t>
            </a:r>
            <a:r>
              <a:rPr lang="en-US" sz="900" dirty="0" err="1" smtClean="0">
                <a:latin typeface="+mj-lt"/>
              </a:rPr>
              <a:t>organisational</a:t>
            </a:r>
            <a:r>
              <a:rPr lang="en-US" sz="900" dirty="0" smtClean="0">
                <a:latin typeface="+mj-lt"/>
              </a:rPr>
              <a:t> structures explained.)</a:t>
            </a:r>
            <a:endParaRPr lang="en-US" sz="1400" dirty="0" smtClean="0">
              <a:latin typeface="+mj-lt"/>
            </a:endParaRPr>
          </a:p>
          <a:p>
            <a:pPr algn="ctr">
              <a:lnSpc>
                <a:spcPct val="150000"/>
              </a:lnSpc>
            </a:pPr>
            <a:r>
              <a:rPr lang="en-US" sz="1400" dirty="0" smtClean="0">
                <a:solidFill>
                  <a:srgbClr val="00B0F0"/>
                </a:solidFill>
                <a:latin typeface="+mj-lt"/>
              </a:rPr>
              <a:t>Trinity Open Day – April 10th</a:t>
            </a:r>
            <a:endParaRPr lang="en-US" sz="1400" baseline="30000" dirty="0" smtClean="0">
              <a:solidFill>
                <a:srgbClr val="00B0F0"/>
              </a:solidFill>
              <a:latin typeface="+mj-lt"/>
            </a:endParaRPr>
          </a:p>
          <a:p>
            <a:pPr algn="ctr">
              <a:lnSpc>
                <a:spcPct val="150000"/>
              </a:lnSpc>
            </a:pPr>
            <a:r>
              <a:rPr lang="en-US" sz="1400" dirty="0" smtClean="0">
                <a:solidFill>
                  <a:schemeClr val="accent6">
                    <a:lumMod val="75000"/>
                  </a:schemeClr>
                </a:solidFill>
                <a:latin typeface="+mj-lt"/>
              </a:rPr>
              <a:t>Pupil Free Day – March 18th</a:t>
            </a:r>
          </a:p>
          <a:p>
            <a:pPr algn="ctr">
              <a:lnSpc>
                <a:spcPct val="150000"/>
              </a:lnSpc>
            </a:pPr>
            <a:r>
              <a:rPr lang="en-US" sz="1400" dirty="0" smtClean="0">
                <a:solidFill>
                  <a:srgbClr val="00B0F0"/>
                </a:solidFill>
                <a:latin typeface="+mj-lt"/>
              </a:rPr>
              <a:t>Easter Sunday – March 27th</a:t>
            </a:r>
          </a:p>
          <a:p>
            <a:pPr algn="ctr">
              <a:lnSpc>
                <a:spcPct val="150000"/>
              </a:lnSpc>
            </a:pPr>
            <a:r>
              <a:rPr lang="en-US" sz="1400" dirty="0" smtClean="0">
                <a:solidFill>
                  <a:schemeClr val="accent6">
                    <a:lumMod val="75000"/>
                  </a:schemeClr>
                </a:solidFill>
                <a:latin typeface="+mj-lt"/>
              </a:rPr>
              <a:t>End of Term 1 – Thursday April 15</a:t>
            </a:r>
            <a:r>
              <a:rPr lang="en-US" sz="1400" baseline="30000" dirty="0" smtClean="0">
                <a:solidFill>
                  <a:schemeClr val="accent6">
                    <a:lumMod val="75000"/>
                  </a:schemeClr>
                </a:solidFill>
                <a:latin typeface="+mj-lt"/>
              </a:rPr>
              <a:t>th</a:t>
            </a:r>
            <a:r>
              <a:rPr lang="en-US" sz="1400" dirty="0" smtClean="0">
                <a:solidFill>
                  <a:schemeClr val="accent6">
                    <a:lumMod val="75000"/>
                  </a:schemeClr>
                </a:solidFill>
                <a:latin typeface="+mj-lt"/>
              </a:rPr>
              <a:t> </a:t>
            </a:r>
            <a:endParaRPr lang="en-US" sz="1400" dirty="0">
              <a:solidFill>
                <a:schemeClr val="accent6">
                  <a:lumMod val="75000"/>
                </a:schemeClr>
              </a:solidFill>
              <a:latin typeface="+mj-lt"/>
            </a:endParaRPr>
          </a:p>
        </p:txBody>
      </p:sp>
      <p:sp>
        <p:nvSpPr>
          <p:cNvPr id="10" name="TextBox 9"/>
          <p:cNvSpPr txBox="1"/>
          <p:nvPr/>
        </p:nvSpPr>
        <p:spPr>
          <a:xfrm>
            <a:off x="576284" y="6742513"/>
            <a:ext cx="2867025" cy="2277547"/>
          </a:xfrm>
          <a:prstGeom prst="rect">
            <a:avLst/>
          </a:prstGeom>
          <a:noFill/>
        </p:spPr>
        <p:txBody>
          <a:bodyPr wrap="square" rtlCol="0">
            <a:spAutoFit/>
          </a:bodyPr>
          <a:lstStyle/>
          <a:p>
            <a:pPr algn="ctr"/>
            <a:r>
              <a:rPr lang="en-US" sz="1400" b="1" u="sng" dirty="0" smtClean="0">
                <a:solidFill>
                  <a:srgbClr val="00B0F0"/>
                </a:solidFill>
                <a:latin typeface="+mj-lt"/>
              </a:rPr>
              <a:t>Weekly</a:t>
            </a:r>
            <a:r>
              <a:rPr lang="en-US" sz="1400" u="sng" dirty="0" smtClean="0">
                <a:solidFill>
                  <a:srgbClr val="00B0F0"/>
                </a:solidFill>
                <a:latin typeface="+mj-lt"/>
              </a:rPr>
              <a:t> </a:t>
            </a:r>
            <a:r>
              <a:rPr lang="en-US" sz="1400" b="1" u="sng" dirty="0" smtClean="0">
                <a:solidFill>
                  <a:srgbClr val="00B0F0"/>
                </a:solidFill>
                <a:latin typeface="+mj-lt"/>
              </a:rPr>
              <a:t>Routine</a:t>
            </a:r>
          </a:p>
          <a:p>
            <a:pPr algn="ctr"/>
            <a:r>
              <a:rPr lang="en-US" sz="1600" dirty="0" smtClean="0">
                <a:latin typeface="+mj-lt"/>
              </a:rPr>
              <a:t>PE – Fridays with Mrs H</a:t>
            </a:r>
          </a:p>
          <a:p>
            <a:pPr algn="ctr"/>
            <a:r>
              <a:rPr lang="en-US" sz="1600" dirty="0" smtClean="0">
                <a:latin typeface="+mj-lt"/>
              </a:rPr>
              <a:t>Music – Wednesdays with Mrs H</a:t>
            </a:r>
          </a:p>
          <a:p>
            <a:pPr algn="ctr"/>
            <a:r>
              <a:rPr lang="en-US" sz="1600" dirty="0" smtClean="0">
                <a:latin typeface="+mj-lt"/>
              </a:rPr>
              <a:t>Geography – Fridays with Mrs H</a:t>
            </a:r>
          </a:p>
          <a:p>
            <a:pPr algn="ctr"/>
            <a:r>
              <a:rPr lang="en-US" sz="1600" dirty="0" smtClean="0">
                <a:latin typeface="+mj-lt"/>
              </a:rPr>
              <a:t>History – Tuesdays with </a:t>
            </a:r>
            <a:r>
              <a:rPr lang="en-US" sz="1600" dirty="0" err="1" smtClean="0">
                <a:latin typeface="+mj-lt"/>
              </a:rPr>
              <a:t>Mrs</a:t>
            </a:r>
            <a:r>
              <a:rPr lang="en-US" sz="1600" dirty="0" smtClean="0">
                <a:latin typeface="+mj-lt"/>
              </a:rPr>
              <a:t> H</a:t>
            </a:r>
          </a:p>
          <a:p>
            <a:pPr algn="ctr"/>
            <a:r>
              <a:rPr lang="en-US" sz="1600" dirty="0" smtClean="0">
                <a:latin typeface="+mj-lt"/>
              </a:rPr>
              <a:t>CL – Fridays with Mrs H</a:t>
            </a:r>
          </a:p>
          <a:p>
            <a:pPr algn="ctr"/>
            <a:r>
              <a:rPr lang="en-US" sz="1600" dirty="0" smtClean="0">
                <a:latin typeface="+mj-lt"/>
              </a:rPr>
              <a:t>Library – Tuesdays with Mrs Sulser</a:t>
            </a:r>
          </a:p>
          <a:p>
            <a:pPr algn="ctr"/>
            <a:r>
              <a:rPr lang="en-US" sz="1600" dirty="0" smtClean="0">
                <a:latin typeface="+mj-lt"/>
              </a:rPr>
              <a:t>Wipe Out Waste - Wednesday</a:t>
            </a:r>
          </a:p>
        </p:txBody>
      </p:sp>
      <p:cxnSp>
        <p:nvCxnSpPr>
          <p:cNvPr id="3" name="Straight Connector 2"/>
          <p:cNvCxnSpPr/>
          <p:nvPr/>
        </p:nvCxnSpPr>
        <p:spPr>
          <a:xfrm>
            <a:off x="4560983" y="1828229"/>
            <a:ext cx="2379644" cy="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4551458" y="2833490"/>
            <a:ext cx="2379644"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4551458" y="3443090"/>
            <a:ext cx="237964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204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0438" cy="10058400"/>
          </a:xfrm>
          <a:prstGeom prst="rect">
            <a:avLst/>
          </a:prstGeom>
        </p:spPr>
      </p:pic>
      <p:sp>
        <p:nvSpPr>
          <p:cNvPr id="5" name="TextBox 4"/>
          <p:cNvSpPr txBox="1"/>
          <p:nvPr/>
        </p:nvSpPr>
        <p:spPr>
          <a:xfrm>
            <a:off x="588633" y="465469"/>
            <a:ext cx="2840367" cy="1077218"/>
          </a:xfrm>
          <a:prstGeom prst="rect">
            <a:avLst/>
          </a:prstGeom>
          <a:noFill/>
        </p:spPr>
        <p:txBody>
          <a:bodyPr wrap="square" rtlCol="0">
            <a:spAutoFit/>
          </a:bodyPr>
          <a:lstStyle/>
          <a:p>
            <a:pPr algn="ctr"/>
            <a:r>
              <a:rPr lang="en-US" sz="3200" dirty="0" smtClean="0">
                <a:solidFill>
                  <a:srgbClr val="00B0F0"/>
                </a:solidFill>
                <a:latin typeface="Calibri Light" panose="020F0302020204030204" pitchFamily="34" charset="0"/>
              </a:rPr>
              <a:t>Massey News</a:t>
            </a:r>
          </a:p>
          <a:p>
            <a:pPr algn="ctr"/>
            <a:r>
              <a:rPr lang="en-US" sz="3200" dirty="0" smtClean="0">
                <a:solidFill>
                  <a:srgbClr val="00B0F0"/>
                </a:solidFill>
                <a:latin typeface="Calibri Light" panose="020F0302020204030204" pitchFamily="34" charset="0"/>
              </a:rPr>
              <a:t>Term 1, Week 1</a:t>
            </a:r>
            <a:endParaRPr lang="en-US" sz="3200" dirty="0">
              <a:solidFill>
                <a:srgbClr val="00B0F0"/>
              </a:solidFill>
              <a:latin typeface="Calibri Light" panose="020F0302020204030204" pitchFamily="34" charset="0"/>
            </a:endParaRPr>
          </a:p>
        </p:txBody>
      </p:sp>
      <p:sp>
        <p:nvSpPr>
          <p:cNvPr id="6" name="TextBox 5"/>
          <p:cNvSpPr txBox="1"/>
          <p:nvPr/>
        </p:nvSpPr>
        <p:spPr>
          <a:xfrm>
            <a:off x="316660" y="2476556"/>
            <a:ext cx="3316617" cy="3724096"/>
          </a:xfrm>
          <a:prstGeom prst="rect">
            <a:avLst/>
          </a:prstGeom>
          <a:noFill/>
        </p:spPr>
        <p:txBody>
          <a:bodyPr wrap="square" rtlCol="0">
            <a:spAutoFit/>
          </a:bodyPr>
          <a:lstStyle/>
          <a:p>
            <a:pPr algn="ctr"/>
            <a:r>
              <a:rPr lang="en-US" b="1" u="sng" dirty="0" smtClean="0">
                <a:solidFill>
                  <a:schemeClr val="accent6">
                    <a:lumMod val="75000"/>
                  </a:schemeClr>
                </a:solidFill>
                <a:latin typeface="+mj-lt"/>
              </a:rPr>
              <a:t>Things to do ….</a:t>
            </a:r>
          </a:p>
          <a:p>
            <a:endParaRPr lang="en-US" sz="1200" dirty="0">
              <a:latin typeface="+mj-lt"/>
            </a:endParaRPr>
          </a:p>
          <a:p>
            <a:r>
              <a:rPr lang="en-US" sz="1300" dirty="0" smtClean="0">
                <a:latin typeface="+mj-lt"/>
              </a:rPr>
              <a:t>Please sign the diary on pages 15 and 16, there are 2 school policies that MUST be signed by YOU and YOUR CHILD. They are the Sports Policy and the Internet and Computer Use Policy. </a:t>
            </a:r>
            <a:r>
              <a:rPr lang="en-US" sz="1300" dirty="0" smtClean="0">
                <a:solidFill>
                  <a:srgbClr val="FF0000"/>
                </a:solidFill>
                <a:latin typeface="+mj-lt"/>
              </a:rPr>
              <a:t>These need to be signed and noted by Friday of Week 1.</a:t>
            </a:r>
          </a:p>
          <a:p>
            <a:endParaRPr lang="en-US" sz="1300" dirty="0">
              <a:solidFill>
                <a:srgbClr val="FF0000"/>
              </a:solidFill>
              <a:latin typeface="+mj-lt"/>
            </a:endParaRPr>
          </a:p>
          <a:p>
            <a:r>
              <a:rPr lang="en-US" sz="1300" dirty="0" smtClean="0">
                <a:latin typeface="+mj-lt"/>
              </a:rPr>
              <a:t>Please bring in an appropriate waterproof art smock for ART. Other art smocks are OK but sometimes paint seeps through the material leaving a mess on the uniforms. The water proof smocks can be purchased from </a:t>
            </a:r>
            <a:r>
              <a:rPr lang="en-US" sz="1300" dirty="0" err="1" smtClean="0">
                <a:latin typeface="+mj-lt"/>
              </a:rPr>
              <a:t>Starplex</a:t>
            </a:r>
            <a:r>
              <a:rPr lang="en-US" sz="1300" dirty="0" smtClean="0">
                <a:latin typeface="+mj-lt"/>
              </a:rPr>
              <a:t>. Please bring these in by Week 2, labelled and  </a:t>
            </a:r>
          </a:p>
          <a:p>
            <a:r>
              <a:rPr lang="en-US" sz="1300" dirty="0">
                <a:latin typeface="+mj-lt"/>
              </a:rPr>
              <a:t> </a:t>
            </a:r>
            <a:r>
              <a:rPr lang="en-US" sz="1300" dirty="0" smtClean="0">
                <a:latin typeface="+mj-lt"/>
              </a:rPr>
              <a:t>            pop them in the ART smock tub.</a:t>
            </a:r>
          </a:p>
          <a:p>
            <a:endParaRPr lang="en-US" sz="1200" dirty="0">
              <a:solidFill>
                <a:srgbClr val="FF0000"/>
              </a:solidFill>
              <a:latin typeface="+mj-lt"/>
            </a:endParaRPr>
          </a:p>
          <a:p>
            <a:endParaRPr lang="en-US" sz="1200" dirty="0">
              <a:solidFill>
                <a:srgbClr val="FF0000"/>
              </a:solidFill>
              <a:latin typeface="+mj-lt"/>
            </a:endParaRPr>
          </a:p>
        </p:txBody>
      </p:sp>
      <p:sp>
        <p:nvSpPr>
          <p:cNvPr id="8" name="TextBox 7"/>
          <p:cNvSpPr txBox="1"/>
          <p:nvPr/>
        </p:nvSpPr>
        <p:spPr>
          <a:xfrm>
            <a:off x="4450811" y="658301"/>
            <a:ext cx="2726166" cy="3877985"/>
          </a:xfrm>
          <a:prstGeom prst="rect">
            <a:avLst/>
          </a:prstGeom>
          <a:noFill/>
        </p:spPr>
        <p:txBody>
          <a:bodyPr wrap="square" rtlCol="0">
            <a:spAutoFit/>
          </a:bodyPr>
          <a:lstStyle/>
          <a:p>
            <a:pPr algn="ctr"/>
            <a:r>
              <a:rPr lang="en-US" b="1" u="sng" dirty="0" smtClean="0">
                <a:solidFill>
                  <a:srgbClr val="00B0F0"/>
                </a:solidFill>
                <a:latin typeface="+mj-lt"/>
              </a:rPr>
              <a:t>Statutory Declarations</a:t>
            </a:r>
          </a:p>
          <a:p>
            <a:pPr algn="ctr"/>
            <a:r>
              <a:rPr lang="en-US" sz="1200" dirty="0" smtClean="0">
                <a:latin typeface="+mj-lt"/>
              </a:rPr>
              <a:t>If you are interested in helping in the classroom or on excursions / incursions, you must have a Statutory Declaration signed by the principal, </a:t>
            </a:r>
            <a:r>
              <a:rPr lang="en-US" sz="1200" dirty="0" err="1" smtClean="0">
                <a:latin typeface="+mj-lt"/>
              </a:rPr>
              <a:t>Mrs</a:t>
            </a:r>
            <a:r>
              <a:rPr lang="en-US" sz="1200" dirty="0" smtClean="0">
                <a:latin typeface="+mj-lt"/>
              </a:rPr>
              <a:t> Karen McMahon. </a:t>
            </a:r>
            <a:endParaRPr lang="en-US" sz="1200" dirty="0">
              <a:latin typeface="+mj-lt"/>
            </a:endParaRPr>
          </a:p>
          <a:p>
            <a:r>
              <a:rPr lang="en-AU" sz="1200" b="1" dirty="0"/>
              <a:t>Session 1- </a:t>
            </a:r>
            <a:r>
              <a:rPr lang="en-AU" sz="1200" dirty="0"/>
              <a:t>Prior to the Junior School </a:t>
            </a:r>
            <a:r>
              <a:rPr lang="en-AU" sz="1200" dirty="0" smtClean="0"/>
              <a:t>information </a:t>
            </a:r>
            <a:r>
              <a:rPr lang="en-AU" sz="1200" dirty="0"/>
              <a:t>nights - in the Blakeview gym - strictly from  </a:t>
            </a:r>
            <a:r>
              <a:rPr lang="en-AU" sz="1200" dirty="0" smtClean="0"/>
              <a:t>5:30pm-6.00pm </a:t>
            </a:r>
            <a:r>
              <a:rPr lang="en-AU" sz="1200" dirty="0"/>
              <a:t>to ensure a prompt start for the Information Nights. </a:t>
            </a:r>
          </a:p>
          <a:p>
            <a:r>
              <a:rPr lang="en-AU" sz="1200" dirty="0"/>
              <a:t> </a:t>
            </a:r>
            <a:r>
              <a:rPr lang="en-AU" sz="1200" b="1" dirty="0" smtClean="0"/>
              <a:t>Session </a:t>
            </a:r>
            <a:r>
              <a:rPr lang="en-AU" sz="1200" b="1" dirty="0"/>
              <a:t>2</a:t>
            </a:r>
            <a:r>
              <a:rPr lang="en-AU" sz="1200" dirty="0"/>
              <a:t>- Tuesday, February 9 from 9am until 10am in the Junior School Activity room.</a:t>
            </a:r>
          </a:p>
          <a:p>
            <a:r>
              <a:rPr lang="en-AU" sz="1200" dirty="0"/>
              <a:t> </a:t>
            </a:r>
          </a:p>
          <a:p>
            <a:r>
              <a:rPr lang="en-AU" sz="1200" b="1" dirty="0"/>
              <a:t>Session 3</a:t>
            </a:r>
            <a:r>
              <a:rPr lang="en-AU" sz="1200" dirty="0"/>
              <a:t>- Thursday, February 11 from 3:30pm until 4:30pm in the Junior School Activity Room.</a:t>
            </a:r>
          </a:p>
          <a:p>
            <a:pPr algn="ctr"/>
            <a:endParaRPr lang="en-US" sz="1200" dirty="0" smtClean="0">
              <a:latin typeface="+mj-lt"/>
            </a:endParaRPr>
          </a:p>
          <a:p>
            <a:pPr algn="ctr"/>
            <a:r>
              <a:rPr lang="en-US" sz="1200" dirty="0" smtClean="0">
                <a:latin typeface="+mj-lt"/>
              </a:rPr>
              <a:t>2.</a:t>
            </a:r>
            <a:endParaRPr lang="en-US" sz="1200" dirty="0">
              <a:latin typeface="+mj-lt"/>
            </a:endParaRPr>
          </a:p>
        </p:txBody>
      </p:sp>
      <p:sp>
        <p:nvSpPr>
          <p:cNvPr id="2" name="Rectangle 1"/>
          <p:cNvSpPr/>
          <p:nvPr/>
        </p:nvSpPr>
        <p:spPr>
          <a:xfrm>
            <a:off x="4104167" y="4896686"/>
            <a:ext cx="3189768" cy="2031325"/>
          </a:xfrm>
          <a:prstGeom prst="rect">
            <a:avLst/>
          </a:prstGeom>
        </p:spPr>
        <p:txBody>
          <a:bodyPr wrap="square">
            <a:spAutoFit/>
          </a:bodyPr>
          <a:lstStyle/>
          <a:p>
            <a:pPr algn="ctr"/>
            <a:r>
              <a:rPr lang="en-US" b="1" u="sng" dirty="0" smtClean="0">
                <a:solidFill>
                  <a:schemeClr val="accent6">
                    <a:lumMod val="75000"/>
                  </a:schemeClr>
                </a:solidFill>
              </a:rPr>
              <a:t>Readers</a:t>
            </a:r>
          </a:p>
          <a:p>
            <a:r>
              <a:rPr lang="en-US" sz="1200" dirty="0" smtClean="0"/>
              <a:t>Readers will </a:t>
            </a:r>
            <a:r>
              <a:rPr lang="en-US" sz="1200" dirty="0"/>
              <a:t>be rolled out by the end of </a:t>
            </a:r>
            <a:r>
              <a:rPr lang="en-US" sz="1200"/>
              <a:t>Week </a:t>
            </a:r>
            <a:r>
              <a:rPr lang="en-US" sz="1200" smtClean="0"/>
              <a:t>1. </a:t>
            </a:r>
            <a:r>
              <a:rPr lang="en-US" sz="1200" dirty="0"/>
              <a:t>They may be on a different level to what you </a:t>
            </a:r>
            <a:r>
              <a:rPr lang="en-US" sz="1200" dirty="0" smtClean="0"/>
              <a:t>expect, do not worry! </a:t>
            </a:r>
            <a:r>
              <a:rPr lang="en-US" sz="1200" dirty="0"/>
              <a:t>This is due to how </a:t>
            </a:r>
            <a:r>
              <a:rPr lang="en-US" sz="1200" dirty="0" smtClean="0"/>
              <a:t>much knowledge they retained over the holidays. </a:t>
            </a:r>
          </a:p>
          <a:p>
            <a:endParaRPr lang="en-US" sz="1200" dirty="0"/>
          </a:p>
          <a:p>
            <a:r>
              <a:rPr lang="en-US" sz="1200" dirty="0" smtClean="0"/>
              <a:t>When you get your child’s readers, please help them to change them when necessary. </a:t>
            </a:r>
          </a:p>
          <a:p>
            <a:pPr algn="ctr"/>
            <a:r>
              <a:rPr lang="en-US" sz="1200" u="sng" dirty="0" smtClean="0"/>
              <a:t>They should be changing their own readers by Week 4.</a:t>
            </a:r>
            <a:endParaRPr lang="en-US" sz="1200" u="sng" dirty="0"/>
          </a:p>
        </p:txBody>
      </p:sp>
      <p:sp>
        <p:nvSpPr>
          <p:cNvPr id="3" name="Rectangle 2"/>
          <p:cNvSpPr/>
          <p:nvPr/>
        </p:nvSpPr>
        <p:spPr>
          <a:xfrm>
            <a:off x="4104167" y="7289194"/>
            <a:ext cx="3189768" cy="2769989"/>
          </a:xfrm>
          <a:prstGeom prst="rect">
            <a:avLst/>
          </a:prstGeom>
        </p:spPr>
        <p:txBody>
          <a:bodyPr wrap="square">
            <a:spAutoFit/>
          </a:bodyPr>
          <a:lstStyle/>
          <a:p>
            <a:pPr algn="ctr"/>
            <a:r>
              <a:rPr lang="en-US" b="1" u="sng" dirty="0" smtClean="0">
                <a:solidFill>
                  <a:srgbClr val="00B0F0"/>
                </a:solidFill>
                <a:latin typeface="+mj-lt"/>
              </a:rPr>
              <a:t>Spelling</a:t>
            </a:r>
          </a:p>
          <a:p>
            <a:r>
              <a:rPr lang="en-US" sz="1200" dirty="0" smtClean="0"/>
              <a:t>Term 1, Students will receive their words weekly. Weekly </a:t>
            </a:r>
            <a:r>
              <a:rPr lang="en-US" sz="1200" dirty="0"/>
              <a:t>spelling testing begins </a:t>
            </a:r>
            <a:r>
              <a:rPr lang="en-US" sz="1200" dirty="0" smtClean="0"/>
              <a:t>Week 2 and then each week. I will not be testing just the spelling words on test weeks, but the sound. I will explain more at the Info Night session. </a:t>
            </a:r>
          </a:p>
          <a:p>
            <a:pPr algn="ctr"/>
            <a:endParaRPr lang="en-US" sz="1200" dirty="0" smtClean="0"/>
          </a:p>
          <a:p>
            <a:pPr algn="ctr"/>
            <a:r>
              <a:rPr lang="en-US" sz="1200" dirty="0" smtClean="0"/>
              <a:t>Spelling test days are Thursdays. </a:t>
            </a:r>
          </a:p>
          <a:p>
            <a:pPr algn="ctr"/>
            <a:r>
              <a:rPr lang="en-US" sz="1200" dirty="0" smtClean="0"/>
              <a:t>Try and find time to make their Spelling homework FUN </a:t>
            </a:r>
            <a:r>
              <a:rPr lang="en-US" sz="1200" dirty="0" smtClean="0">
                <a:sym typeface="Wingdings" panose="05000000000000000000" pitchFamily="2" charset="2"/>
              </a:rPr>
              <a:t> </a:t>
            </a:r>
          </a:p>
          <a:p>
            <a:endParaRPr lang="en-US" sz="1200" dirty="0">
              <a:sym typeface="Wingdings" panose="05000000000000000000" pitchFamily="2" charset="2"/>
            </a:endParaRPr>
          </a:p>
          <a:p>
            <a:pPr algn="ctr"/>
            <a:r>
              <a:rPr lang="en-US" sz="1200" dirty="0" smtClean="0">
                <a:sym typeface="Wingdings" panose="05000000000000000000" pitchFamily="2" charset="2"/>
              </a:rPr>
              <a:t>It makes a HUGE difference.</a:t>
            </a:r>
          </a:p>
          <a:p>
            <a:endParaRPr lang="en-US" sz="1200" dirty="0">
              <a:sym typeface="Wingdings" panose="05000000000000000000" pitchFamily="2" charset="2"/>
            </a:endParaRPr>
          </a:p>
          <a:p>
            <a:pPr algn="ctr"/>
            <a:endParaRPr lang="en-US" sz="1200" dirty="0"/>
          </a:p>
        </p:txBody>
      </p:sp>
      <p:sp>
        <p:nvSpPr>
          <p:cNvPr id="9" name="Rectangle 8"/>
          <p:cNvSpPr/>
          <p:nvPr/>
        </p:nvSpPr>
        <p:spPr>
          <a:xfrm>
            <a:off x="675872" y="6753340"/>
            <a:ext cx="2598191" cy="2400657"/>
          </a:xfrm>
          <a:prstGeom prst="rect">
            <a:avLst/>
          </a:prstGeom>
        </p:spPr>
        <p:txBody>
          <a:bodyPr wrap="square">
            <a:spAutoFit/>
          </a:bodyPr>
          <a:lstStyle/>
          <a:p>
            <a:pPr algn="ctr"/>
            <a:r>
              <a:rPr lang="en-US" b="1" u="sng" dirty="0" smtClean="0">
                <a:solidFill>
                  <a:srgbClr val="00B0F0"/>
                </a:solidFill>
                <a:latin typeface="+mj-lt"/>
              </a:rPr>
              <a:t>FUZZIES</a:t>
            </a:r>
          </a:p>
          <a:p>
            <a:pPr algn="ctr"/>
            <a:r>
              <a:rPr lang="en-US" sz="1200" dirty="0" smtClean="0"/>
              <a:t>Students will come home talking about FUZZIES. They are my reward system and students love them </a:t>
            </a:r>
            <a:r>
              <a:rPr lang="en-US" sz="1200" dirty="0" smtClean="0">
                <a:sym typeface="Wingdings" panose="05000000000000000000" pitchFamily="2" charset="2"/>
              </a:rPr>
              <a:t></a:t>
            </a:r>
          </a:p>
          <a:p>
            <a:pPr algn="ctr"/>
            <a:r>
              <a:rPr lang="en-US" sz="1200" dirty="0" smtClean="0">
                <a:sym typeface="Wingdings" panose="05000000000000000000" pitchFamily="2" charset="2"/>
              </a:rPr>
              <a:t>They collect FUZZIES for good behavior, effort and work. </a:t>
            </a:r>
          </a:p>
          <a:p>
            <a:pPr algn="ctr"/>
            <a:r>
              <a:rPr lang="en-US" sz="1200" dirty="0" smtClean="0">
                <a:sym typeface="Wingdings" panose="05000000000000000000" pitchFamily="2" charset="2"/>
              </a:rPr>
              <a:t>They can also loose them. </a:t>
            </a:r>
          </a:p>
          <a:p>
            <a:pPr algn="ctr"/>
            <a:r>
              <a:rPr lang="en-US" sz="1200" dirty="0" smtClean="0">
                <a:sym typeface="Wingdings" panose="05000000000000000000" pitchFamily="2" charset="2"/>
              </a:rPr>
              <a:t>10 FUZZIES = 1 reward.</a:t>
            </a:r>
          </a:p>
          <a:p>
            <a:pPr algn="ctr"/>
            <a:r>
              <a:rPr lang="en-US" sz="1200" dirty="0" smtClean="0">
                <a:sym typeface="Wingdings" panose="05000000000000000000" pitchFamily="2" charset="2"/>
              </a:rPr>
              <a:t>Rewards can be used at any time.</a:t>
            </a:r>
          </a:p>
          <a:p>
            <a:pPr algn="ctr"/>
            <a:r>
              <a:rPr lang="en-US" sz="1200" dirty="0" smtClean="0">
                <a:sym typeface="Wingdings" panose="05000000000000000000" pitchFamily="2" charset="2"/>
              </a:rPr>
              <a:t>I look forward to chatting to you all more about them at our Parent Information Evening,</a:t>
            </a:r>
            <a:endParaRPr lang="en-US" sz="1200" dirty="0"/>
          </a:p>
        </p:txBody>
      </p:sp>
      <p:cxnSp>
        <p:nvCxnSpPr>
          <p:cNvPr id="10" name="Straight Connector 9"/>
          <p:cNvCxnSpPr/>
          <p:nvPr/>
        </p:nvCxnSpPr>
        <p:spPr>
          <a:xfrm>
            <a:off x="410402" y="4244179"/>
            <a:ext cx="3088172"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8350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489</TotalTime>
  <Words>782</Words>
  <Application>Microsoft Office PowerPoint</Application>
  <PresentationFormat>Custom</PresentationFormat>
  <Paragraphs>80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Martinez</dc:creator>
  <cp:lastModifiedBy>Gordon Massey</cp:lastModifiedBy>
  <cp:revision>22</cp:revision>
  <dcterms:created xsi:type="dcterms:W3CDTF">2013-07-02T14:49:06Z</dcterms:created>
  <dcterms:modified xsi:type="dcterms:W3CDTF">2016-02-05T08:28:04Z</dcterms:modified>
</cp:coreProperties>
</file>