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58" d="100"/>
          <a:sy n="58" d="100"/>
        </p:scale>
        <p:origin x="2172" y="96"/>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449C80-679F-2E48-BC98-FB000DF14B58}"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401478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449C80-679F-2E48-BC98-FB000DF14B58}"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3494411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449C80-679F-2E48-BC98-FB000DF14B58}"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1745096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449C80-679F-2E48-BC98-FB000DF14B58}"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428453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449C80-679F-2E48-BC98-FB000DF14B58}"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1401604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449C80-679F-2E48-BC98-FB000DF14B58}"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3699041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449C80-679F-2E48-BC98-FB000DF14B58}" type="datetimeFigureOut">
              <a:rPr lang="en-US" smtClean="0"/>
              <a:t>2/14/2016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98087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449C80-679F-2E48-BC98-FB000DF14B58}" type="datetimeFigureOut">
              <a:rPr lang="en-US" smtClean="0"/>
              <a:t>2/14/2016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350065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449C80-679F-2E48-BC98-FB000DF14B58}" type="datetimeFigureOut">
              <a:rPr lang="en-US" smtClean="0"/>
              <a:t>2/14/2016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315107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49C80-679F-2E48-BC98-FB000DF14B58}"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1145430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49C80-679F-2E48-BC98-FB000DF14B58}"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875931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C449C80-679F-2E48-BC98-FB000DF14B58}" type="datetimeFigureOut">
              <a:rPr lang="en-US" smtClean="0"/>
              <a:t>2/14/2016</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BF2A6318-40DC-8E4A-AC4F-99856CF7A1C9}" type="slidenum">
              <a:rPr lang="en-US" smtClean="0"/>
              <a:t>‹#›</a:t>
            </a:fld>
            <a:endParaRPr lang="en-US"/>
          </a:p>
        </p:txBody>
      </p:sp>
    </p:spTree>
    <p:extLst>
      <p:ext uri="{BB962C8B-B14F-4D97-AF65-F5344CB8AC3E}">
        <p14:creationId xmlns:p14="http://schemas.microsoft.com/office/powerpoint/2010/main" val="3167683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770438" cy="10058400"/>
          </a:xfrm>
          <a:prstGeom prst="rect">
            <a:avLst/>
          </a:prstGeom>
        </p:spPr>
      </p:pic>
      <p:sp>
        <p:nvSpPr>
          <p:cNvPr id="5" name="TextBox 4"/>
          <p:cNvSpPr txBox="1"/>
          <p:nvPr/>
        </p:nvSpPr>
        <p:spPr>
          <a:xfrm>
            <a:off x="588633" y="465469"/>
            <a:ext cx="2840367" cy="1077218"/>
          </a:xfrm>
          <a:prstGeom prst="rect">
            <a:avLst/>
          </a:prstGeom>
          <a:noFill/>
        </p:spPr>
        <p:txBody>
          <a:bodyPr wrap="square" rtlCol="0">
            <a:spAutoFit/>
          </a:bodyPr>
          <a:lstStyle/>
          <a:p>
            <a:pPr algn="ctr"/>
            <a:r>
              <a:rPr lang="en-US" sz="3200" dirty="0" smtClean="0">
                <a:solidFill>
                  <a:srgbClr val="00B0F0"/>
                </a:solidFill>
                <a:latin typeface="Calibri Light" panose="020F0302020204030204" pitchFamily="34" charset="0"/>
              </a:rPr>
              <a:t>Massey News</a:t>
            </a:r>
          </a:p>
          <a:p>
            <a:pPr algn="ctr"/>
            <a:r>
              <a:rPr lang="en-US" sz="3200" dirty="0" smtClean="0">
                <a:solidFill>
                  <a:srgbClr val="00B0F0"/>
                </a:solidFill>
                <a:latin typeface="Calibri Light" panose="020F0302020204030204" pitchFamily="34" charset="0"/>
              </a:rPr>
              <a:t>Term 1, Week </a:t>
            </a:r>
            <a:r>
              <a:rPr lang="en-US" sz="3200" dirty="0" smtClean="0">
                <a:solidFill>
                  <a:srgbClr val="00B0F0"/>
                </a:solidFill>
                <a:latin typeface="Calibri Light" panose="020F0302020204030204" pitchFamily="34" charset="0"/>
              </a:rPr>
              <a:t>3</a:t>
            </a:r>
            <a:endParaRPr lang="en-US" sz="3200" dirty="0">
              <a:solidFill>
                <a:srgbClr val="00B0F0"/>
              </a:solidFill>
              <a:latin typeface="Calibri Light" panose="020F0302020204030204" pitchFamily="34" charset="0"/>
            </a:endParaRPr>
          </a:p>
        </p:txBody>
      </p:sp>
      <p:sp>
        <p:nvSpPr>
          <p:cNvPr id="6" name="TextBox 5"/>
          <p:cNvSpPr txBox="1"/>
          <p:nvPr/>
        </p:nvSpPr>
        <p:spPr>
          <a:xfrm>
            <a:off x="245732" y="2426566"/>
            <a:ext cx="3528130" cy="3908762"/>
          </a:xfrm>
          <a:prstGeom prst="rect">
            <a:avLst/>
          </a:prstGeom>
          <a:noFill/>
        </p:spPr>
        <p:txBody>
          <a:bodyPr wrap="square" rtlCol="0">
            <a:spAutoFit/>
          </a:bodyPr>
          <a:lstStyle/>
          <a:p>
            <a:pPr algn="ctr"/>
            <a:r>
              <a:rPr lang="en-US" sz="1600" b="1" u="sng" dirty="0" smtClean="0">
                <a:solidFill>
                  <a:schemeClr val="accent6">
                    <a:lumMod val="75000"/>
                  </a:schemeClr>
                </a:solidFill>
                <a:latin typeface="+mj-lt"/>
              </a:rPr>
              <a:t>Homework Expectations</a:t>
            </a:r>
          </a:p>
          <a:p>
            <a:r>
              <a:rPr lang="en-AU" sz="1200" dirty="0" smtClean="0">
                <a:latin typeface="+mj-lt"/>
              </a:rPr>
              <a:t>Please </a:t>
            </a:r>
            <a:r>
              <a:rPr lang="en-AU" sz="1200" dirty="0">
                <a:latin typeface="+mj-lt"/>
              </a:rPr>
              <a:t>assist your child in allocating 10 – 15  minutes per evening for homework tasks, which will help in forming their early concepts of time management</a:t>
            </a:r>
            <a:r>
              <a:rPr lang="en-AU" sz="1200" dirty="0" smtClean="0">
                <a:latin typeface="+mj-lt"/>
              </a:rPr>
              <a:t>. </a:t>
            </a:r>
          </a:p>
          <a:p>
            <a:r>
              <a:rPr lang="en-AU" sz="1200" dirty="0" smtClean="0">
                <a:latin typeface="+mj-lt"/>
              </a:rPr>
              <a:t>In </a:t>
            </a:r>
            <a:r>
              <a:rPr lang="en-AU" sz="1200" dirty="0">
                <a:latin typeface="+mj-lt"/>
              </a:rPr>
              <a:t>Year 1, students should spend 10 minutes reading and 5 minutes spelling</a:t>
            </a:r>
            <a:r>
              <a:rPr lang="en-AU" sz="1200" dirty="0" smtClean="0">
                <a:latin typeface="+mj-lt"/>
              </a:rPr>
              <a:t>. Please </a:t>
            </a:r>
            <a:r>
              <a:rPr lang="en-AU" sz="1200" u="sng" dirty="0">
                <a:latin typeface="+mj-lt"/>
              </a:rPr>
              <a:t>sign the diary</a:t>
            </a:r>
            <a:r>
              <a:rPr lang="en-AU" sz="1200" dirty="0">
                <a:latin typeface="+mj-lt"/>
              </a:rPr>
              <a:t> each night and record what homework your child has done. Also remember to sign the diary at the end of each week </a:t>
            </a:r>
            <a:r>
              <a:rPr lang="en-AU" sz="1200" dirty="0">
                <a:latin typeface="+mj-lt"/>
                <a:sym typeface="Wingdings" panose="05000000000000000000" pitchFamily="2" charset="2"/>
              </a:rPr>
              <a:t></a:t>
            </a:r>
            <a:endParaRPr lang="en-AU" sz="1200" dirty="0">
              <a:latin typeface="+mj-lt"/>
            </a:endParaRPr>
          </a:p>
          <a:p>
            <a:pPr algn="ctr"/>
            <a:r>
              <a:rPr lang="en-US" sz="1600" b="1" u="sng" dirty="0" smtClean="0">
                <a:solidFill>
                  <a:schemeClr val="accent6">
                    <a:lumMod val="75000"/>
                  </a:schemeClr>
                </a:solidFill>
              </a:rPr>
              <a:t>In the mornings </a:t>
            </a:r>
            <a:endParaRPr lang="en-US" sz="1200" b="1" u="sng" dirty="0">
              <a:solidFill>
                <a:schemeClr val="accent6">
                  <a:lumMod val="75000"/>
                </a:schemeClr>
              </a:solidFill>
            </a:endParaRPr>
          </a:p>
          <a:p>
            <a:r>
              <a:rPr lang="en-US" sz="1200" dirty="0" smtClean="0">
                <a:latin typeface="+mj-lt"/>
              </a:rPr>
              <a:t>I would like to students to start either quietly drawing or silently reading in the mornings after their routine are complete. Please encourage them to do this as you leave for the day. Thank you for allowing your child to grow and begin their journey towards independence. For some of you that is easy, others of            </a:t>
            </a:r>
          </a:p>
          <a:p>
            <a:r>
              <a:rPr lang="en-US" sz="1200" dirty="0">
                <a:latin typeface="+mj-lt"/>
              </a:rPr>
              <a:t> </a:t>
            </a:r>
            <a:r>
              <a:rPr lang="en-US" sz="1200" dirty="0" smtClean="0">
                <a:latin typeface="+mj-lt"/>
              </a:rPr>
              <a:t>            </a:t>
            </a:r>
            <a:r>
              <a:rPr lang="en-US" sz="1200" dirty="0" smtClean="0">
                <a:latin typeface="+mj-lt"/>
              </a:rPr>
              <a:t>you are finding it harder …. Just keep                                 </a:t>
            </a:r>
          </a:p>
          <a:p>
            <a:r>
              <a:rPr lang="en-US" sz="1200" dirty="0">
                <a:latin typeface="+mj-lt"/>
              </a:rPr>
              <a:t> </a:t>
            </a:r>
            <a:r>
              <a:rPr lang="en-US" sz="1200" dirty="0" smtClean="0">
                <a:latin typeface="+mj-lt"/>
              </a:rPr>
              <a:t>                     swimming, swimming </a:t>
            </a:r>
            <a:r>
              <a:rPr lang="en-US" sz="1200" dirty="0" err="1" smtClean="0">
                <a:latin typeface="+mj-lt"/>
              </a:rPr>
              <a:t>swimming</a:t>
            </a:r>
            <a:r>
              <a:rPr lang="en-US" sz="1200" dirty="0" smtClean="0">
                <a:latin typeface="+mj-lt"/>
              </a:rPr>
              <a:t> </a:t>
            </a:r>
            <a:r>
              <a:rPr lang="en-US" sz="1200" dirty="0" smtClean="0">
                <a:latin typeface="+mj-lt"/>
              </a:rPr>
              <a:t>x</a:t>
            </a:r>
            <a:endParaRPr lang="en-US" sz="1200" dirty="0">
              <a:latin typeface="+mj-lt"/>
            </a:endParaRPr>
          </a:p>
          <a:p>
            <a:endParaRPr lang="en-US" sz="1200" dirty="0" smtClean="0">
              <a:latin typeface="+mj-lt"/>
            </a:endParaRPr>
          </a:p>
          <a:p>
            <a:endParaRPr lang="en-US" sz="1200" dirty="0">
              <a:latin typeface="+mj-lt"/>
            </a:endParaRPr>
          </a:p>
        </p:txBody>
      </p:sp>
      <p:sp>
        <p:nvSpPr>
          <p:cNvPr id="7" name="TextBox 6"/>
          <p:cNvSpPr txBox="1"/>
          <p:nvPr/>
        </p:nvSpPr>
        <p:spPr>
          <a:xfrm>
            <a:off x="4162425" y="4844534"/>
            <a:ext cx="3219450" cy="2031325"/>
          </a:xfrm>
          <a:prstGeom prst="rect">
            <a:avLst/>
          </a:prstGeom>
          <a:noFill/>
        </p:spPr>
        <p:txBody>
          <a:bodyPr wrap="square" rtlCol="0">
            <a:spAutoFit/>
          </a:bodyPr>
          <a:lstStyle/>
          <a:p>
            <a:r>
              <a:rPr lang="en-US" sz="1600" b="1" dirty="0" smtClean="0">
                <a:solidFill>
                  <a:srgbClr val="00B0F0"/>
                </a:solidFill>
              </a:rPr>
              <a:t>               </a:t>
            </a:r>
            <a:r>
              <a:rPr lang="en-US" sz="1600" b="1" u="sng" dirty="0" smtClean="0">
                <a:solidFill>
                  <a:srgbClr val="00B0F0"/>
                </a:solidFill>
              </a:rPr>
              <a:t>Our Website</a:t>
            </a:r>
          </a:p>
          <a:p>
            <a:r>
              <a:rPr lang="en-US" sz="1200" dirty="0" smtClean="0">
                <a:latin typeface="+mj-lt"/>
              </a:rPr>
              <a:t>WOW …. 548 visits to my </a:t>
            </a:r>
            <a:r>
              <a:rPr lang="en-US" sz="1200" dirty="0" err="1" smtClean="0">
                <a:latin typeface="+mj-lt"/>
              </a:rPr>
              <a:t>weebly</a:t>
            </a:r>
            <a:r>
              <a:rPr lang="en-US" sz="1200" dirty="0" smtClean="0">
                <a:latin typeface="+mj-lt"/>
              </a:rPr>
              <a:t> page and 66 unique visitors …… you must know everything about Year 1 by now </a:t>
            </a:r>
            <a:r>
              <a:rPr lang="en-US" sz="1200" dirty="0" smtClean="0">
                <a:latin typeface="+mj-lt"/>
                <a:sym typeface="Wingdings" panose="05000000000000000000" pitchFamily="2" charset="2"/>
              </a:rPr>
              <a:t> I add things regularly, like newsletters, helpful hints for parents </a:t>
            </a:r>
            <a:r>
              <a:rPr lang="en-US" sz="1200" dirty="0" err="1" smtClean="0">
                <a:latin typeface="+mj-lt"/>
                <a:sym typeface="Wingdings" panose="05000000000000000000" pitchFamily="2" charset="2"/>
              </a:rPr>
              <a:t>etc</a:t>
            </a:r>
            <a:r>
              <a:rPr lang="en-US" sz="1200" dirty="0" smtClean="0">
                <a:latin typeface="+mj-lt"/>
                <a:sym typeface="Wingdings" panose="05000000000000000000" pitchFamily="2" charset="2"/>
              </a:rPr>
              <a:t> so keep checking in and seeing what is new. I can't wait to introduce you to ‘the blog’ later in the year </a:t>
            </a:r>
            <a:endParaRPr lang="en-US" sz="1200" dirty="0" smtClean="0">
              <a:latin typeface="+mj-lt"/>
            </a:endParaRPr>
          </a:p>
          <a:p>
            <a:r>
              <a:rPr lang="en-US" sz="1200" dirty="0" smtClean="0">
                <a:latin typeface="+mj-lt"/>
              </a:rPr>
              <a:t>and also to our class pet who will go home each weekend with someone new ………  </a:t>
            </a:r>
            <a:endParaRPr lang="en-US" sz="1200" dirty="0" smtClean="0">
              <a:latin typeface="+mj-lt"/>
            </a:endParaRPr>
          </a:p>
          <a:p>
            <a:pPr algn="ctr"/>
            <a:r>
              <a:rPr lang="en-US" sz="1200" dirty="0" smtClean="0">
                <a:latin typeface="+mj-lt"/>
              </a:rPr>
              <a:t>The address is : year1massey.weebly.com</a:t>
            </a:r>
            <a:endParaRPr lang="en-US" sz="1100" dirty="0">
              <a:latin typeface="+mj-lt"/>
            </a:endParaRPr>
          </a:p>
        </p:txBody>
      </p:sp>
      <p:sp>
        <p:nvSpPr>
          <p:cNvPr id="8" name="TextBox 7"/>
          <p:cNvSpPr txBox="1"/>
          <p:nvPr/>
        </p:nvSpPr>
        <p:spPr>
          <a:xfrm>
            <a:off x="4450814" y="559149"/>
            <a:ext cx="2740561" cy="4262705"/>
          </a:xfrm>
          <a:prstGeom prst="rect">
            <a:avLst/>
          </a:prstGeom>
          <a:noFill/>
        </p:spPr>
        <p:txBody>
          <a:bodyPr wrap="square" rtlCol="0">
            <a:spAutoFit/>
          </a:bodyPr>
          <a:lstStyle/>
          <a:p>
            <a:pPr algn="ctr"/>
            <a:r>
              <a:rPr lang="en-US" sz="1600" b="1" u="sng" dirty="0" smtClean="0">
                <a:solidFill>
                  <a:schemeClr val="accent6">
                    <a:lumMod val="75000"/>
                  </a:schemeClr>
                </a:solidFill>
                <a:latin typeface="+mj-lt"/>
              </a:rPr>
              <a:t>Readers</a:t>
            </a:r>
            <a:endParaRPr lang="en-US" sz="1600" b="1" u="sng" dirty="0" smtClean="0">
              <a:solidFill>
                <a:schemeClr val="accent6">
                  <a:lumMod val="75000"/>
                </a:schemeClr>
              </a:solidFill>
              <a:latin typeface="+mj-lt"/>
            </a:endParaRPr>
          </a:p>
          <a:p>
            <a:r>
              <a:rPr lang="en-AU" sz="1200" dirty="0">
                <a:latin typeface="+mj-lt"/>
              </a:rPr>
              <a:t>Just a reminder</a:t>
            </a:r>
            <a:r>
              <a:rPr lang="en-AU" sz="1200" dirty="0" smtClean="0">
                <a:latin typeface="+mj-lt"/>
              </a:rPr>
              <a:t>, </a:t>
            </a:r>
            <a:r>
              <a:rPr lang="en-AU" sz="1200" dirty="0">
                <a:latin typeface="+mj-lt"/>
              </a:rPr>
              <a:t>children are being tested on their reading abilities. You will be notified of their new reader level via a diary note. Please ensure your child is bringing home the correct colour reader and changing them when necessary in the morning. Changing of readers should only be occurring once a week. If you notice a reader is coming home to hard or too easy, a quick diary note to let me know and we can see what the problem is ( especially when the students are changing their own, except a few oops moments )  Please be reminded, also, that the number on the box is not your child’s reading level. Rather, the colour of the dots corresponds with the reading </a:t>
            </a:r>
            <a:r>
              <a:rPr lang="en-AU" sz="1200" dirty="0" smtClean="0">
                <a:latin typeface="+mj-lt"/>
              </a:rPr>
              <a:t>levels</a:t>
            </a:r>
            <a:endParaRPr lang="en-AU" sz="1200" dirty="0">
              <a:latin typeface="+mj-lt"/>
            </a:endParaRPr>
          </a:p>
          <a:p>
            <a:endParaRPr lang="en-US" sz="1300" dirty="0">
              <a:latin typeface="Arial Narrow" panose="020B0606020202030204" pitchFamily="34" charset="0"/>
            </a:endParaRPr>
          </a:p>
          <a:p>
            <a:endParaRPr lang="en-US" sz="1300" dirty="0" smtClean="0">
              <a:latin typeface="Arial Narrow" panose="020B0606020202030204" pitchFamily="34" charset="0"/>
            </a:endParaRPr>
          </a:p>
          <a:p>
            <a:pPr algn="ctr"/>
            <a:endParaRPr lang="en-US" sz="1300" dirty="0">
              <a:latin typeface="Arial Narrow" panose="020B0606020202030204" pitchFamily="34" charset="0"/>
            </a:endParaRPr>
          </a:p>
        </p:txBody>
      </p:sp>
      <p:sp>
        <p:nvSpPr>
          <p:cNvPr id="9" name="TextBox 8"/>
          <p:cNvSpPr txBox="1"/>
          <p:nvPr/>
        </p:nvSpPr>
        <p:spPr>
          <a:xfrm>
            <a:off x="588633" y="7093599"/>
            <a:ext cx="2731566" cy="1661993"/>
          </a:xfrm>
          <a:prstGeom prst="rect">
            <a:avLst/>
          </a:prstGeom>
          <a:noFill/>
        </p:spPr>
        <p:txBody>
          <a:bodyPr wrap="square" rtlCol="0">
            <a:spAutoFit/>
          </a:bodyPr>
          <a:lstStyle/>
          <a:p>
            <a:pPr algn="ctr"/>
            <a:r>
              <a:rPr lang="en-US" b="1" u="sng" dirty="0" smtClean="0">
                <a:solidFill>
                  <a:schemeClr val="accent6">
                    <a:lumMod val="75000"/>
                  </a:schemeClr>
                </a:solidFill>
                <a:latin typeface="+mj-lt"/>
              </a:rPr>
              <a:t>Important Dates</a:t>
            </a:r>
          </a:p>
          <a:p>
            <a:pPr algn="ctr">
              <a:lnSpc>
                <a:spcPct val="150000"/>
              </a:lnSpc>
            </a:pPr>
            <a:r>
              <a:rPr lang="en-US" sz="1400" dirty="0" smtClean="0">
                <a:solidFill>
                  <a:srgbClr val="00B0F0"/>
                </a:solidFill>
                <a:latin typeface="+mj-lt"/>
              </a:rPr>
              <a:t>Trinity </a:t>
            </a:r>
            <a:r>
              <a:rPr lang="en-US" sz="1400" dirty="0" smtClean="0">
                <a:solidFill>
                  <a:srgbClr val="00B0F0"/>
                </a:solidFill>
                <a:latin typeface="+mj-lt"/>
              </a:rPr>
              <a:t>Open Day – April 10th</a:t>
            </a:r>
            <a:endParaRPr lang="en-US" sz="1400" baseline="30000" dirty="0" smtClean="0">
              <a:solidFill>
                <a:srgbClr val="00B0F0"/>
              </a:solidFill>
              <a:latin typeface="+mj-lt"/>
            </a:endParaRPr>
          </a:p>
          <a:p>
            <a:pPr algn="ctr">
              <a:lnSpc>
                <a:spcPct val="150000"/>
              </a:lnSpc>
            </a:pPr>
            <a:r>
              <a:rPr lang="en-US" sz="1400" dirty="0" smtClean="0">
                <a:solidFill>
                  <a:schemeClr val="accent6">
                    <a:lumMod val="75000"/>
                  </a:schemeClr>
                </a:solidFill>
                <a:latin typeface="+mj-lt"/>
              </a:rPr>
              <a:t>Pupil Free Day – March 18th</a:t>
            </a:r>
          </a:p>
          <a:p>
            <a:pPr algn="ctr">
              <a:lnSpc>
                <a:spcPct val="150000"/>
              </a:lnSpc>
            </a:pPr>
            <a:r>
              <a:rPr lang="en-US" sz="1400" dirty="0" smtClean="0">
                <a:solidFill>
                  <a:srgbClr val="00B0F0"/>
                </a:solidFill>
                <a:latin typeface="+mj-lt"/>
              </a:rPr>
              <a:t>Easter Sunday – March 27th</a:t>
            </a:r>
          </a:p>
          <a:p>
            <a:pPr algn="ctr">
              <a:lnSpc>
                <a:spcPct val="150000"/>
              </a:lnSpc>
            </a:pPr>
            <a:r>
              <a:rPr lang="en-US" sz="1400" dirty="0" smtClean="0">
                <a:solidFill>
                  <a:schemeClr val="accent6">
                    <a:lumMod val="75000"/>
                  </a:schemeClr>
                </a:solidFill>
                <a:latin typeface="+mj-lt"/>
              </a:rPr>
              <a:t>End of Term 1 – Thursday April 15</a:t>
            </a:r>
            <a:r>
              <a:rPr lang="en-US" sz="1400" baseline="30000" dirty="0" smtClean="0">
                <a:solidFill>
                  <a:schemeClr val="accent6">
                    <a:lumMod val="75000"/>
                  </a:schemeClr>
                </a:solidFill>
                <a:latin typeface="+mj-lt"/>
              </a:rPr>
              <a:t>th</a:t>
            </a:r>
            <a:r>
              <a:rPr lang="en-US" sz="1400" dirty="0" smtClean="0">
                <a:solidFill>
                  <a:schemeClr val="accent6">
                    <a:lumMod val="75000"/>
                  </a:schemeClr>
                </a:solidFill>
                <a:latin typeface="+mj-lt"/>
              </a:rPr>
              <a:t> </a:t>
            </a:r>
            <a:endParaRPr lang="en-US" sz="1400" dirty="0">
              <a:solidFill>
                <a:schemeClr val="accent6">
                  <a:lumMod val="75000"/>
                </a:schemeClr>
              </a:solidFill>
              <a:latin typeface="+mj-lt"/>
            </a:endParaRPr>
          </a:p>
        </p:txBody>
      </p:sp>
      <p:sp>
        <p:nvSpPr>
          <p:cNvPr id="10" name="TextBox 9"/>
          <p:cNvSpPr txBox="1"/>
          <p:nvPr/>
        </p:nvSpPr>
        <p:spPr>
          <a:xfrm>
            <a:off x="4205207" y="7281966"/>
            <a:ext cx="2986168" cy="2339102"/>
          </a:xfrm>
          <a:prstGeom prst="rect">
            <a:avLst/>
          </a:prstGeom>
          <a:noFill/>
        </p:spPr>
        <p:txBody>
          <a:bodyPr wrap="square" rtlCol="0">
            <a:spAutoFit/>
          </a:bodyPr>
          <a:lstStyle/>
          <a:p>
            <a:pPr algn="ctr"/>
            <a:r>
              <a:rPr lang="en-US" sz="1400" b="1" u="sng" dirty="0" smtClean="0">
                <a:solidFill>
                  <a:srgbClr val="00B0F0"/>
                </a:solidFill>
                <a:latin typeface="+mj-lt"/>
              </a:rPr>
              <a:t>Thanks!</a:t>
            </a:r>
            <a:endParaRPr lang="en-US" sz="1400" b="1" u="sng" dirty="0" smtClean="0">
              <a:solidFill>
                <a:srgbClr val="00B0F0"/>
              </a:solidFill>
              <a:latin typeface="+mj-lt"/>
            </a:endParaRPr>
          </a:p>
          <a:p>
            <a:pPr algn="ctr"/>
            <a:r>
              <a:rPr lang="en-AU" sz="1200" dirty="0"/>
              <a:t>Thank you to the parents who were </a:t>
            </a:r>
            <a:r>
              <a:rPr lang="en-AU" sz="1200" dirty="0" smtClean="0"/>
              <a:t>able</a:t>
            </a:r>
          </a:p>
          <a:p>
            <a:pPr algn="ctr"/>
            <a:r>
              <a:rPr lang="en-AU" sz="1200" dirty="0" smtClean="0"/>
              <a:t>to </a:t>
            </a:r>
            <a:r>
              <a:rPr lang="en-AU" sz="1200" dirty="0"/>
              <a:t>attend my Information Evening. I think it went well and I was very happy to see so many parents engaged in their child’s learning already. If you have any questions about anything, please put a note in the </a:t>
            </a:r>
            <a:r>
              <a:rPr lang="en-AU" sz="1200" dirty="0" smtClean="0"/>
              <a:t>diary, click me an email </a:t>
            </a:r>
            <a:r>
              <a:rPr lang="en-AU" sz="1200" dirty="0"/>
              <a:t>or make a time via the diary to come and see me.</a:t>
            </a:r>
          </a:p>
          <a:p>
            <a:pPr algn="ctr"/>
            <a:endParaRPr lang="en-AU" sz="1200" dirty="0" smtClean="0"/>
          </a:p>
          <a:p>
            <a:pPr algn="ctr"/>
            <a:r>
              <a:rPr lang="en-AU" sz="1200" dirty="0" smtClean="0"/>
              <a:t>I </a:t>
            </a:r>
            <a:r>
              <a:rPr lang="en-AU" sz="1200" dirty="0"/>
              <a:t>am looking forward to a really </a:t>
            </a:r>
            <a:endParaRPr lang="en-AU" sz="1200" dirty="0" smtClean="0"/>
          </a:p>
          <a:p>
            <a:pPr algn="ctr"/>
            <a:r>
              <a:rPr lang="en-AU" sz="1200" dirty="0" smtClean="0"/>
              <a:t>productive </a:t>
            </a:r>
            <a:r>
              <a:rPr lang="en-AU" sz="1200" dirty="0"/>
              <a:t>year.</a:t>
            </a:r>
          </a:p>
        </p:txBody>
      </p:sp>
    </p:spTree>
    <p:extLst>
      <p:ext uri="{BB962C8B-B14F-4D97-AF65-F5344CB8AC3E}">
        <p14:creationId xmlns:p14="http://schemas.microsoft.com/office/powerpoint/2010/main" val="3832043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506</TotalTime>
  <Words>488</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Calibri</vt:lpstr>
      <vt:lpstr>Calibri Light</vt:lpstr>
      <vt:lpstr>Wingdings</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Martinez</dc:creator>
  <cp:lastModifiedBy>Gordon Massey</cp:lastModifiedBy>
  <cp:revision>25</cp:revision>
  <dcterms:created xsi:type="dcterms:W3CDTF">2013-07-02T14:49:06Z</dcterms:created>
  <dcterms:modified xsi:type="dcterms:W3CDTF">2016-02-14T01:31:54Z</dcterms:modified>
</cp:coreProperties>
</file>